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rner, Craig" initials="GC" lastIdx="3" clrIdx="0">
    <p:extLst>
      <p:ext uri="{19B8F6BF-5375-455C-9EA6-DF929625EA0E}">
        <p15:presenceInfo xmlns:p15="http://schemas.microsoft.com/office/powerpoint/2012/main" userId="S::Craig.Garner@communitygateway.co.uk::224738de-4a40-4e05-a45e-b83a78537a49" providerId="AD"/>
      </p:ext>
    </p:extLst>
  </p:cmAuthor>
  <p:cmAuthor id="2" name="Wakefield, Rob" initials="WR" lastIdx="3" clrIdx="1">
    <p:extLst>
      <p:ext uri="{19B8F6BF-5375-455C-9EA6-DF929625EA0E}">
        <p15:presenceInfo xmlns:p15="http://schemas.microsoft.com/office/powerpoint/2012/main" userId="S::rob.wakefield@communitygateway.co.uk::72580eff-86d6-4275-87ce-eeb06dbf430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3B96B4-0C56-4304-A372-0E1087242AF5}" v="153" dt="2026-09-30T10:47:00.964"/>
    <p1510:client id="{AAA2549A-EBE4-F31D-F545-ABAA4FE555BA}" v="131" dt="2026-09-30T10:31:21.9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8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commentAuthors" Target="commentAuthor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C6EB2-C14E-4EF4-B9FB-3321C02841E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A645-D2C3-4504-A796-A188E7F4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817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C6EB2-C14E-4EF4-B9FB-3321C02841E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A645-D2C3-4504-A796-A188E7F4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988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C6EB2-C14E-4EF4-B9FB-3321C02841E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A645-D2C3-4504-A796-A188E7F4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186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C6EB2-C14E-4EF4-B9FB-3321C02841E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A645-D2C3-4504-A796-A188E7F4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710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C6EB2-C14E-4EF4-B9FB-3321C02841E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A645-D2C3-4504-A796-A188E7F4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286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C6EB2-C14E-4EF4-B9FB-3321C02841E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A645-D2C3-4504-A796-A188E7F4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857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C6EB2-C14E-4EF4-B9FB-3321C02841E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A645-D2C3-4504-A796-A188E7F4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07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C6EB2-C14E-4EF4-B9FB-3321C02841E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A645-D2C3-4504-A796-A188E7F4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648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C6EB2-C14E-4EF4-B9FB-3321C02841E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A645-D2C3-4504-A796-A188E7F4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053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C6EB2-C14E-4EF4-B9FB-3321C02841E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A645-D2C3-4504-A796-A188E7F4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022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C6EB2-C14E-4EF4-B9FB-3321C02841E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CA645-D2C3-4504-A796-A188E7F4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990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C6EB2-C14E-4EF4-B9FB-3321C02841E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CA645-D2C3-4504-A796-A188E7F4AD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252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D5D055FF-E5A9-696E-7D6C-FF5B670C32D6}"/>
              </a:ext>
            </a:extLst>
          </p:cNvPr>
          <p:cNvGrpSpPr/>
          <p:nvPr/>
        </p:nvGrpSpPr>
        <p:grpSpPr>
          <a:xfrm>
            <a:off x="462727" y="2079114"/>
            <a:ext cx="8218545" cy="3652272"/>
            <a:chOff x="522279" y="187889"/>
            <a:chExt cx="8218545" cy="3417464"/>
          </a:xfrm>
        </p:grpSpPr>
        <p:sp>
          <p:nvSpPr>
            <p:cNvPr id="4" name="TextBox 3"/>
            <p:cNvSpPr txBox="1"/>
            <p:nvPr/>
          </p:nvSpPr>
          <p:spPr>
            <a:xfrm>
              <a:off x="1017585" y="187889"/>
              <a:ext cx="7416824" cy="393646"/>
            </a:xfrm>
            <a:prstGeom prst="rect">
              <a:avLst/>
            </a:prstGeom>
            <a:ln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Community Gateway Association</a:t>
              </a:r>
            </a:p>
            <a:p>
              <a:pPr marR="0" lvl="0" algn="ctr" defTabSz="91440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Registered Provider of social and affordable housing.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22279" y="1142356"/>
              <a:ext cx="2448272" cy="868828"/>
            </a:xfrm>
            <a:prstGeom prst="rect">
              <a:avLst/>
            </a:prstGeom>
            <a:ln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CGA Homes Limited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(not currently trading)</a:t>
              </a:r>
            </a:p>
            <a:p>
              <a:pPr marR="0" lvl="0" algn="l" defTabSz="91440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R="0" lvl="0" algn="ctr" defTabSz="91440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 subsidiary of CGA which carries out commercial activities on behalf of CGA.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445600" y="1142356"/>
              <a:ext cx="2470821" cy="1048821"/>
            </a:xfrm>
            <a:prstGeom prst="rect">
              <a:avLst/>
            </a:prstGeom>
            <a:ln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Patterdale Developments Limited</a:t>
              </a: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ahoma" panose="020B0604030504040204" pitchFamily="34" charset="0"/>
                  <a:ea typeface="Arial" panose="020B0604020202020204" pitchFamily="34" charset="0"/>
                  <a:cs typeface="+mn-cs"/>
                </a:rPr>
                <a:t> </a:t>
              </a: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endParaRPr>
            </a:p>
            <a:p>
              <a:pPr marL="92075" marR="0" lvl="0" indent="-92075" algn="l" defTabSz="91440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Symbol" panose="05050102010706020507" pitchFamily="18" charset="2"/>
                <a:buChar char=""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Arial" panose="020B0604020202020204" pitchFamily="34" charset="0"/>
                <a:cs typeface="+mn-cs"/>
              </a:endParaRPr>
            </a:p>
            <a:p>
              <a:pPr marR="0" lvl="0" algn="ctr" defTabSz="91440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Arial" panose="020B0604020202020204" pitchFamily="34" charset="0"/>
                  <a:cs typeface="+mn-cs"/>
                </a:rPr>
                <a:t>A </a:t>
              </a:r>
              <a:r>
                <a:rPr lang="en-GB" sz="1000" dirty="0">
                  <a:solidFill>
                    <a:prstClr val="black"/>
                  </a:solidFill>
                  <a:latin typeface="Tahoma" panose="020B0604030504040204" pitchFamily="34" charset="0"/>
                  <a:ea typeface="Arial" panose="020B0604020202020204" pitchFamily="34" charset="0"/>
                </a:rPr>
                <a:t>subsidiary of CGA which carries out the development of new build homes on behalf of CGA</a:t>
              </a: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Arial" panose="020B0604020202020204" pitchFamily="34" charset="0"/>
                  <a:cs typeface="+mn-cs"/>
                </a:rPr>
                <a:t>.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391470" y="1142356"/>
              <a:ext cx="2349354" cy="1221615"/>
            </a:xfrm>
            <a:prstGeom prst="rect">
              <a:avLst/>
            </a:prstGeom>
            <a:ln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Preston Vocational </a:t>
              </a:r>
              <a:r>
                <a:rPr kumimoji="0" lang="en-GB" sz="1100" b="1" i="0" u="none" strike="noStrike" kern="1200" cap="none" spc="0" normalizeH="0" baseline="0" noProof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Centre </a:t>
              </a:r>
              <a:endPara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R="0" lvl="0" algn="l" defTabSz="91440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ctr">
                <a:lnSpc>
                  <a:spcPct val="115000"/>
                </a:lnSpc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/>
                  <a:ea typeface="Tahoma"/>
                  <a:cs typeface="Tahoma"/>
                </a:rPr>
                <a:t>A subsidiary of CGA and a Registered Charity which provides construction based vocational training</a:t>
              </a:r>
              <a:r>
                <a:rPr lang="en-GB" sz="1000" dirty="0">
                  <a:solidFill>
                    <a:prstClr val="black"/>
                  </a:solidFill>
                  <a:latin typeface="Tahoma"/>
                  <a:ea typeface="Tahoma"/>
                  <a:cs typeface="Tahoma"/>
                </a:rPr>
                <a:t> mainly for young people in Preston and surrounding areas</a:t>
              </a: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/>
                  <a:ea typeface="Tahoma"/>
                  <a:cs typeface="Tahoma"/>
                </a:rPr>
                <a:t>.</a:t>
              </a:r>
              <a:endParaRPr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Tahoma"/>
                <a:cs typeface="Tahoma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E17B3A9-36ED-4DE1-86B5-85985F7BF5FA}"/>
                </a:ext>
              </a:extLst>
            </p:cNvPr>
            <p:cNvSpPr txBox="1"/>
            <p:nvPr/>
          </p:nvSpPr>
          <p:spPr>
            <a:xfrm>
              <a:off x="6391470" y="2570931"/>
              <a:ext cx="2349354" cy="1034422"/>
            </a:xfrm>
            <a:prstGeom prst="rect">
              <a:avLst/>
            </a:prstGeom>
            <a:ln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Preston Construction Centre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(not currently trading)</a:t>
              </a:r>
            </a:p>
            <a:p>
              <a:pPr marR="0" lvl="0" algn="ctr" defTabSz="91440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marR="0" lvl="0" algn="ctr" defTabSz="91440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GB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 Subsidiary which can carry out commercial activities on behalf of Preston Vocational Centre.</a:t>
              </a:r>
            </a:p>
          </p:txBody>
        </p:sp>
        <p:cxnSp>
          <p:nvCxnSpPr>
            <p:cNvPr id="26" name="Connector: Elbow 25">
              <a:extLst>
                <a:ext uri="{FF2B5EF4-FFF2-40B4-BE49-F238E27FC236}">
                  <a16:creationId xmlns:a16="http://schemas.microsoft.com/office/drawing/2014/main" id="{912AF4E7-8958-4896-85E3-EBE73DDA2B14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1681633" y="935396"/>
              <a:ext cx="2999377" cy="197064"/>
            </a:xfrm>
            <a:prstGeom prst="bentConnector2">
              <a:avLst/>
            </a:prstGeom>
            <a:ln w="15875">
              <a:solidFill>
                <a:srgbClr val="7030A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Connector: Elbow 11">
              <a:extLst>
                <a:ext uri="{FF2B5EF4-FFF2-40B4-BE49-F238E27FC236}">
                  <a16:creationId xmlns:a16="http://schemas.microsoft.com/office/drawing/2014/main" id="{D242A043-B19E-49DB-A42C-1A3CEC38FE37}"/>
                </a:ext>
              </a:extLst>
            </p:cNvPr>
            <p:cNvCxnSpPr>
              <a:cxnSpLocks/>
              <a:endCxn id="8" idx="0"/>
            </p:cNvCxnSpPr>
            <p:nvPr/>
          </p:nvCxnSpPr>
          <p:spPr>
            <a:xfrm>
              <a:off x="4681010" y="935396"/>
              <a:ext cx="2885137" cy="206960"/>
            </a:xfrm>
            <a:prstGeom prst="bentConnector2">
              <a:avLst/>
            </a:prstGeom>
            <a:ln w="15875">
              <a:solidFill>
                <a:srgbClr val="7030A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E6A8DD4-5A27-4B46-88F4-9693D9ECF768}"/>
                </a:ext>
              </a:extLst>
            </p:cNvPr>
            <p:cNvCxnSpPr>
              <a:cxnSpLocks/>
              <a:endCxn id="7" idx="0"/>
            </p:cNvCxnSpPr>
            <p:nvPr/>
          </p:nvCxnSpPr>
          <p:spPr>
            <a:xfrm>
              <a:off x="4681011" y="602309"/>
              <a:ext cx="0" cy="540047"/>
            </a:xfrm>
            <a:prstGeom prst="line">
              <a:avLst/>
            </a:prstGeom>
            <a:ln w="15875">
              <a:solidFill>
                <a:srgbClr val="7030A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2968492-7A9B-4771-BC58-A6DB11D80409}"/>
                </a:ext>
              </a:extLst>
            </p:cNvPr>
            <p:cNvCxnSpPr>
              <a:cxnSpLocks/>
              <a:stCxn id="8" idx="2"/>
              <a:endCxn id="2" idx="0"/>
            </p:cNvCxnSpPr>
            <p:nvPr/>
          </p:nvCxnSpPr>
          <p:spPr>
            <a:xfrm>
              <a:off x="7566147" y="2363971"/>
              <a:ext cx="0" cy="206960"/>
            </a:xfrm>
            <a:prstGeom prst="line">
              <a:avLst/>
            </a:prstGeom>
            <a:ln w="15875">
              <a:solidFill>
                <a:srgbClr val="7030A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E3823657-9819-5CFC-A03F-5B94FB358602}"/>
              </a:ext>
            </a:extLst>
          </p:cNvPr>
          <p:cNvSpPr txBox="1"/>
          <p:nvPr/>
        </p:nvSpPr>
        <p:spPr>
          <a:xfrm>
            <a:off x="1930645" y="1391075"/>
            <a:ext cx="5381625" cy="466859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Community Gateway Association</a:t>
            </a:r>
            <a:r>
              <a:rPr lang="en-GB" sz="1400" b="1" dirty="0">
                <a:solidFill>
                  <a:srgbClr val="7030A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Group Structure Chart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FB257E3-190C-B5C9-356A-A4A892C30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242" y="470669"/>
            <a:ext cx="1662430" cy="6057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5115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6072C256612244A2CBCC77F37894BC" ma:contentTypeVersion="12" ma:contentTypeDescription="Create a new document." ma:contentTypeScope="" ma:versionID="a7c3c2fda22c770259306d4da93552cf">
  <xsd:schema xmlns:xsd="http://www.w3.org/2001/XMLSchema" xmlns:xs="http://www.w3.org/2001/XMLSchema" xmlns:p="http://schemas.microsoft.com/office/2006/metadata/properties" xmlns:ns2="8a08ce17-d1a2-4290-af48-08a8ab90df9c" xmlns:ns3="d8593381-719d-4258-bfb3-46cd0106fd40" targetNamespace="http://schemas.microsoft.com/office/2006/metadata/properties" ma:root="true" ma:fieldsID="aed0fa474961da75eeedace175521721" ns2:_="" ns3:_="">
    <xsd:import namespace="8a08ce17-d1a2-4290-af48-08a8ab90df9c"/>
    <xsd:import namespace="d8593381-719d-4258-bfb3-46cd0106fd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08ce17-d1a2-4290-af48-08a8ab90df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8887a811-7f5e-4bdd-8a42-f79baa33eae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593381-719d-4258-bfb3-46cd0106fd40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fb5f5e8-f900-4e82-ad27-53d8fffd8ca6}" ma:internalName="TaxCatchAll" ma:showField="CatchAllData" ma:web="d8593381-719d-4258-bfb3-46cd0106fd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a08ce17-d1a2-4290-af48-08a8ab90df9c">
      <Terms xmlns="http://schemas.microsoft.com/office/infopath/2007/PartnerControls"/>
    </lcf76f155ced4ddcb4097134ff3c332f>
    <TaxCatchAll xmlns="d8593381-719d-4258-bfb3-46cd0106fd4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D976A3C-D677-472B-AA91-2941D31F6ABB}"/>
</file>

<file path=customXml/itemProps2.xml><?xml version="1.0" encoding="utf-8"?>
<ds:datastoreItem xmlns:ds="http://schemas.openxmlformats.org/officeDocument/2006/customXml" ds:itemID="{1235B8F4-2CB8-4317-9374-73C23A2814A9}">
  <ds:schemaRefs>
    <ds:schemaRef ds:uri="http://schemas.microsoft.com/office/2006/metadata/properties"/>
    <ds:schemaRef ds:uri="http://schemas.openxmlformats.org/package/2006/metadata/core-properties"/>
    <ds:schemaRef ds:uri="http://purl.org/dc/dcmitype/"/>
    <ds:schemaRef ds:uri="81eea2b6-3d8b-4513-83f7-84dbdb830a41"/>
    <ds:schemaRef ds:uri="http://schemas.microsoft.com/office/2006/documentManagement/types"/>
    <ds:schemaRef ds:uri="http://purl.org/dc/terms/"/>
    <ds:schemaRef ds:uri="http://purl.org/dc/elements/1.1/"/>
    <ds:schemaRef ds:uri="http://www.w3.org/XML/1998/namespace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B4B67BB-BAC0-4BC6-A282-F764E6D970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Symbol</vt:lpstr>
      <vt:lpstr>Tahoma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Pickup, Stephen</dc:creator>
  <cp:lastModifiedBy>Stephen Pickup</cp:lastModifiedBy>
  <cp:revision>2</cp:revision>
  <dcterms:created xsi:type="dcterms:W3CDTF">2018-07-02T07:47:29Z</dcterms:created>
  <dcterms:modified xsi:type="dcterms:W3CDTF">2026-09-30T10:47:00Z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0x0101008F6072C256612244A2CBCC77F37894BC</vt:lpwstr>
  </property>
  <property fmtid="{D5CDD505-2E9C-101B-9397-08002B2CF9AE}" pid="3" name="MediaServiceImageTags">
    <vt:lpwstr/>
  </property>
</Properties>
</file>